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7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50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4" r:id="rId26"/>
    <p:sldId id="342" r:id="rId27"/>
    <p:sldId id="343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411" r:id="rId40"/>
    <p:sldId id="443" r:id="rId41"/>
    <p:sldId id="444" r:id="rId42"/>
    <p:sldId id="445" r:id="rId43"/>
    <p:sldId id="446" r:id="rId44"/>
    <p:sldId id="447" r:id="rId45"/>
    <p:sldId id="448" r:id="rId46"/>
    <p:sldId id="451" r:id="rId47"/>
    <p:sldId id="452" r:id="rId48"/>
    <p:sldId id="427" r:id="rId49"/>
    <p:sldId id="360" r:id="rId50"/>
    <p:sldId id="361" r:id="rId51"/>
    <p:sldId id="409" r:id="rId52"/>
    <p:sldId id="362" r:id="rId53"/>
    <p:sldId id="363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64" r:id="rId62"/>
    <p:sldId id="372" r:id="rId63"/>
    <p:sldId id="410" r:id="rId64"/>
    <p:sldId id="373" r:id="rId65"/>
    <p:sldId id="374" r:id="rId66"/>
    <p:sldId id="375" r:id="rId67"/>
    <p:sldId id="426" r:id="rId68"/>
    <p:sldId id="376" r:id="rId69"/>
    <p:sldId id="377" r:id="rId70"/>
    <p:sldId id="378" r:id="rId71"/>
    <p:sldId id="379" r:id="rId72"/>
    <p:sldId id="425" r:id="rId73"/>
    <p:sldId id="380" r:id="rId74"/>
    <p:sldId id="381" r:id="rId75"/>
    <p:sldId id="382" r:id="rId76"/>
    <p:sldId id="383" r:id="rId77"/>
    <p:sldId id="384" r:id="rId78"/>
    <p:sldId id="385" r:id="rId79"/>
    <p:sldId id="415" r:id="rId80"/>
    <p:sldId id="413" r:id="rId81"/>
    <p:sldId id="414" r:id="rId82"/>
    <p:sldId id="424" r:id="rId83"/>
    <p:sldId id="386" r:id="rId84"/>
    <p:sldId id="387" r:id="rId85"/>
    <p:sldId id="388" r:id="rId86"/>
    <p:sldId id="389" r:id="rId87"/>
    <p:sldId id="449" r:id="rId88"/>
    <p:sldId id="390" r:id="rId89"/>
    <p:sldId id="391" r:id="rId90"/>
    <p:sldId id="392" r:id="rId91"/>
    <p:sldId id="393" r:id="rId92"/>
    <p:sldId id="394" r:id="rId93"/>
    <p:sldId id="395" r:id="rId94"/>
    <p:sldId id="396" r:id="rId95"/>
    <p:sldId id="397" r:id="rId96"/>
    <p:sldId id="398" r:id="rId97"/>
    <p:sldId id="399" r:id="rId98"/>
    <p:sldId id="400" r:id="rId99"/>
    <p:sldId id="401" r:id="rId100"/>
    <p:sldId id="402" r:id="rId101"/>
    <p:sldId id="403" r:id="rId102"/>
    <p:sldId id="404" r:id="rId103"/>
    <p:sldId id="405" r:id="rId104"/>
    <p:sldId id="406" r:id="rId105"/>
    <p:sldId id="407" r:id="rId106"/>
    <p:sldId id="408" r:id="rId107"/>
    <p:sldId id="258" r:id="rId10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1480B-7D52-4CC5-ACF3-5EAECED4B2D8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FE299-C0B1-4EB3-B86B-D547E4EBB0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307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68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11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16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56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90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30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42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51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4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10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00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06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96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62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68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49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643A-035F-42E2-AB97-2D434B388344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81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layers/activatio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Otimiza%C3%A7%C3%A3o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t.wikipedia.org/wiki/Gradiente" TargetMode="External"/><Relationship Id="rId4" Type="http://schemas.openxmlformats.org/officeDocument/2006/relationships/hyperlink" Target="https://pt.wikipedia.org/wiki/M%C3%ADnimo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999308"/>
            <a:ext cx="9144000" cy="2824163"/>
          </a:xfrm>
        </p:spPr>
        <p:txBody>
          <a:bodyPr>
            <a:normAutofit/>
          </a:bodyPr>
          <a:lstStyle/>
          <a:p>
            <a:r>
              <a:rPr lang="pt-BR" sz="5400" b="1" dirty="0"/>
              <a:t>Introdução a </a:t>
            </a:r>
            <a:r>
              <a:rPr lang="pt-BR" sz="5400" b="1" dirty="0" err="1"/>
              <a:t>Deep</a:t>
            </a:r>
            <a:r>
              <a:rPr lang="pt-BR" sz="5400" b="1" dirty="0"/>
              <a:t> Learning </a:t>
            </a:r>
            <a:br>
              <a:rPr lang="pt-BR" sz="5400" b="1" dirty="0"/>
            </a:br>
            <a:br>
              <a:rPr lang="pt-BR" sz="2800" dirty="0"/>
            </a:br>
            <a:r>
              <a:rPr lang="pt-BR" sz="2800" b="1" dirty="0"/>
              <a:t>Pós-graduação em Ciência de Dados e </a:t>
            </a:r>
            <a:r>
              <a:rPr lang="pt-BR" sz="2800" b="1" dirty="0" err="1"/>
              <a:t>Machine</a:t>
            </a:r>
            <a:r>
              <a:rPr lang="pt-BR" sz="2800" b="1" dirty="0"/>
              <a:t> Learning</a:t>
            </a:r>
            <a:br>
              <a:rPr lang="pt-BR" sz="2800" b="1" dirty="0"/>
            </a:br>
            <a:endParaRPr lang="pt-BR" sz="54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202930"/>
            <a:ext cx="9144000" cy="1655762"/>
          </a:xfrm>
        </p:spPr>
        <p:txBody>
          <a:bodyPr/>
          <a:lstStyle/>
          <a:p>
            <a:pPr algn="r"/>
            <a:r>
              <a:rPr lang="pt-BR" dirty="0"/>
              <a:t>Professor André Juan Costa Vieira</a:t>
            </a:r>
          </a:p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44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5937"/>
            <a:ext cx="10563529" cy="468175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29840" y="29565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</p:spTree>
    <p:extLst>
      <p:ext uri="{BB962C8B-B14F-4D97-AF65-F5344CB8AC3E}">
        <p14:creationId xmlns:p14="http://schemas.microsoft.com/office/powerpoint/2010/main" val="14473955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1319"/>
            <a:ext cx="12052663" cy="66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5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7" r="494"/>
          <a:stretch/>
        </p:blipFill>
        <p:spPr>
          <a:xfrm>
            <a:off x="0" y="60961"/>
            <a:ext cx="12015294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410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7959"/>
            <a:ext cx="11965577" cy="674004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695406" y="5608320"/>
            <a:ext cx="8360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Também conhecida como RELU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9823269" y="4293326"/>
            <a:ext cx="2307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 tivermos mais de um neurônio de saída, podemos utilizar </a:t>
            </a:r>
          </a:p>
          <a:p>
            <a:r>
              <a:rPr lang="pt-BR" dirty="0"/>
              <a:t>O SOFTMAX. </a:t>
            </a:r>
          </a:p>
        </p:txBody>
      </p:sp>
    </p:spTree>
    <p:extLst>
      <p:ext uri="{BB962C8B-B14F-4D97-AF65-F5344CB8AC3E}">
        <p14:creationId xmlns:p14="http://schemas.microsoft.com/office/powerpoint/2010/main" val="2617732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5" b="660"/>
          <a:stretch/>
        </p:blipFill>
        <p:spPr>
          <a:xfrm>
            <a:off x="-1" y="60971"/>
            <a:ext cx="12009121" cy="67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634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8674"/>
            <a:ext cx="11916688" cy="65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480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479"/>
            <a:ext cx="12070080" cy="68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63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211"/>
            <a:ext cx="12081437" cy="67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1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COPPIN, B.</a:t>
            </a:r>
            <a:r>
              <a:rPr lang="pt-BR" b="1" dirty="0"/>
              <a:t> Inteligência artificial.</a:t>
            </a:r>
            <a:r>
              <a:rPr lang="pt-BR" dirty="0"/>
              <a:t> São Paulo: </a:t>
            </a:r>
            <a:r>
              <a:rPr lang="pt-BR" dirty="0" err="1"/>
              <a:t>Paulus</a:t>
            </a:r>
            <a:r>
              <a:rPr lang="pt-BR" dirty="0"/>
              <a:t>, 2010.</a:t>
            </a:r>
          </a:p>
          <a:p>
            <a:pPr marL="0" indent="0">
              <a:buNone/>
            </a:pPr>
            <a:r>
              <a:rPr lang="pt-BR" dirty="0"/>
              <a:t>COSTA, E.; SIMÕES, A.</a:t>
            </a:r>
            <a:r>
              <a:rPr lang="pt-BR" b="1" dirty="0"/>
              <a:t> Inteligência artificial: </a:t>
            </a:r>
            <a:r>
              <a:rPr lang="pt-BR" dirty="0"/>
              <a:t>fundamentos e aplicações. 2. ed. São Paulo: FCA, 2008.</a:t>
            </a:r>
          </a:p>
          <a:p>
            <a:pPr marL="0" indent="0">
              <a:buNone/>
            </a:pPr>
            <a:r>
              <a:rPr lang="pt-BR" dirty="0"/>
              <a:t>LUGER, George F. </a:t>
            </a:r>
            <a:r>
              <a:rPr lang="pt-BR" b="1" dirty="0"/>
              <a:t>Inteligência Artificial</a:t>
            </a:r>
            <a:r>
              <a:rPr lang="pt-BR" dirty="0"/>
              <a:t>. Pearson. Sexta Edição.</a:t>
            </a:r>
          </a:p>
          <a:p>
            <a:pPr marL="0" indent="0">
              <a:buNone/>
            </a:pPr>
            <a:r>
              <a:rPr lang="pt-BR" dirty="0"/>
              <a:t>RUSSELL, S. J.; NORVIG, P. </a:t>
            </a:r>
            <a:r>
              <a:rPr lang="pt-BR" b="1" dirty="0"/>
              <a:t>Inteligência Artificial.</a:t>
            </a:r>
            <a:r>
              <a:rPr lang="pt-BR" dirty="0"/>
              <a:t> 2. ed. Rio de Janeiro: Campus, 2004.</a:t>
            </a:r>
          </a:p>
          <a:p>
            <a:pPr marL="0" indent="0">
              <a:buNone/>
            </a:pPr>
            <a:r>
              <a:rPr lang="pt-BR" dirty="0"/>
              <a:t>ROSA, João Luís Garcia. </a:t>
            </a:r>
            <a:r>
              <a:rPr lang="pt-BR" b="1" dirty="0"/>
              <a:t>Fundamentos Da Inteligência Artificial</a:t>
            </a:r>
            <a:r>
              <a:rPr lang="pt-BR" dirty="0"/>
              <a:t>. LTC</a:t>
            </a:r>
          </a:p>
        </p:txBody>
      </p:sp>
    </p:spTree>
    <p:extLst>
      <p:ext uri="{BB962C8B-B14F-4D97-AF65-F5344CB8AC3E}">
        <p14:creationId xmlns:p14="http://schemas.microsoft.com/office/powerpoint/2010/main" val="69359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44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03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44231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64" y="4706931"/>
            <a:ext cx="2696227" cy="19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9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44231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64" y="4706931"/>
            <a:ext cx="2696227" cy="19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5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6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2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26088" cy="41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Deep</a:t>
            </a:r>
            <a:r>
              <a:rPr lang="pt-BR" dirty="0"/>
              <a:t> Learning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1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E5AF546-4627-405E-85DC-2B3BB373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019"/>
            <a:ext cx="12192000" cy="58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5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Problemas que são resolvidos por algoritmos pré-determinados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(sistemas de recomendação, buscas, grafos, ordenações)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Algoritmo pré-definido para reconhecimento facial? 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Processamento de linguagem natural?</a:t>
            </a:r>
          </a:p>
          <a:p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Algumas aplicações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Descoberta de </a:t>
            </a:r>
            <a:r>
              <a:rPr lang="pt-BR" sz="1600">
                <a:solidFill>
                  <a:srgbClr val="000000"/>
                </a:solidFill>
                <a:latin typeface="Lucida Sans Unicode" panose="020B0602030504020204" pitchFamily="34" charset="0"/>
              </a:rPr>
              <a:t>novos medicamentos</a:t>
            </a:r>
            <a:endParaRPr lang="pt-BR" sz="1600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Entendimento de linguagem natural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Carros autônomos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Reconhecimento facial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Cura para doenças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Bolsa de valores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Encontrar soluções para controle de tráfego</a:t>
            </a:r>
          </a:p>
          <a:p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Muitos dados (Big Data) e problemas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906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122" y="1825625"/>
            <a:ext cx="96857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das RNA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302"/>
            <a:ext cx="10519626" cy="36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Imitar o sistema nervoso de humanos no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processo de aprendizagem 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Inspirada em redes neurais biológicas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Parecido com a troca de informações em uma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rede biológica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Com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deep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learning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(aprendizagem profunda)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as redes neurais ficaram populares novamente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1891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- Neurônio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383" y="1825625"/>
            <a:ext cx="94532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3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- Neurônio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Neurônios: o cérebro usa para processar informações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Axônio: transmite o sinal de um neurônio para outro 	(sinais elétricos, sinapses) – conecta os neurônios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Substâncias químicas são lançadas das sinapses e entram 	pelos dendritos, aumentando ou baixando o     	potencial elétrico do corpo da célula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neurônio dispara se a entrada é maior que um número 	definido (liga ou não liga)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10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Fornece um valor de entrada, a rede processa e retorna 	uma resposta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neurônio é ativado somente se o valor for maior que 	um limiar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3647394"/>
            <a:ext cx="66198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5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21" y="1825625"/>
            <a:ext cx="10420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329" y="1825625"/>
            <a:ext cx="6879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6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99" y="1838166"/>
            <a:ext cx="4248150" cy="38385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03" y="1985146"/>
            <a:ext cx="4962525" cy="16859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903" y="4140925"/>
            <a:ext cx="4486275" cy="2286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433329" y="3757453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Saída = 1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000008" y="360690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soma = 1.5</a:t>
            </a:r>
          </a:p>
        </p:txBody>
      </p:sp>
    </p:spTree>
    <p:extLst>
      <p:ext uri="{BB962C8B-B14F-4D97-AF65-F5344CB8AC3E}">
        <p14:creationId xmlns:p14="http://schemas.microsoft.com/office/powerpoint/2010/main" val="2982129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8206"/>
            <a:ext cx="4391025" cy="36861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171" y="1518616"/>
            <a:ext cx="5057775" cy="18859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083136" y="3288033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soma = -0.1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30810" y="4001292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saída = 0</a:t>
            </a:r>
          </a:p>
        </p:txBody>
      </p:sp>
    </p:spTree>
    <p:extLst>
      <p:ext uri="{BB962C8B-B14F-4D97-AF65-F5344CB8AC3E}">
        <p14:creationId xmlns:p14="http://schemas.microsoft.com/office/powerpoint/2010/main" val="3839280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21" t="14883" r="53039" b="22474"/>
          <a:stretch/>
        </p:blipFill>
        <p:spPr>
          <a:xfrm>
            <a:off x="838200" y="2255520"/>
            <a:ext cx="3545557" cy="31437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41219" b="39264"/>
          <a:stretch/>
        </p:blipFill>
        <p:spPr>
          <a:xfrm>
            <a:off x="7729809" y="1682795"/>
            <a:ext cx="2973025" cy="11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dos pesos</a:t>
            </a:r>
            <a:br>
              <a:rPr lang="pt-BR" dirty="0"/>
            </a:br>
            <a:r>
              <a:rPr lang="pt-BR" dirty="0"/>
              <a:t>Operador E (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/>
              <a:t>)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535937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3442918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5454143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53766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89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1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6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57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63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25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 com o cérebro humano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652587"/>
            <a:ext cx="106299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9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594" r="46"/>
          <a:stretch/>
        </p:blipFill>
        <p:spPr>
          <a:xfrm>
            <a:off x="0" y="71315"/>
            <a:ext cx="12101424" cy="678668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93668" y="2638697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(0*0) + (0*0) = 0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93668" y="5577058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(0*0) + (1*0) = 0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535782" y="3191691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(1*0) + (0*0) = 0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48994" y="6248400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(1*0) + (1*0) = 0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924777" y="4127706"/>
            <a:ext cx="1285378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Erro: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1 – 0 = 1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670677" y="3850707"/>
            <a:ext cx="3430747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erro = </a:t>
            </a:r>
            <a:r>
              <a:rPr lang="pt-BR" sz="1200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respostaCorreta</a:t>
            </a:r>
            <a:r>
              <a:rPr lang="pt-BR" sz="1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 – </a:t>
            </a:r>
            <a:r>
              <a:rPr lang="pt-BR" sz="1200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respostaCalculada</a:t>
            </a:r>
            <a:endParaRPr lang="pt-BR" sz="12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9529925" y="5648235"/>
            <a:ext cx="2662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Somando erros fica igual 1</a:t>
            </a:r>
          </a:p>
          <a:p>
            <a:r>
              <a:rPr lang="pt-BR" dirty="0"/>
              <a:t>Então tem </a:t>
            </a:r>
          </a:p>
          <a:p>
            <a:r>
              <a:rPr lang="pt-BR" dirty="0"/>
              <a:t>¼ = 25% de erro ou </a:t>
            </a:r>
          </a:p>
          <a:p>
            <a:r>
              <a:rPr lang="pt-BR" dirty="0"/>
              <a:t>75% de acerto</a:t>
            </a:r>
          </a:p>
        </p:txBody>
      </p:sp>
    </p:spTree>
    <p:extLst>
      <p:ext uri="{BB962C8B-B14F-4D97-AF65-F5344CB8AC3E}">
        <p14:creationId xmlns:p14="http://schemas.microsoft.com/office/powerpoint/2010/main" val="2590416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Algoritmo mais simples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	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erro =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respostaCorreta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–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respostaCalculada</a:t>
            </a: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Os pesos são atualizados até os erros serem</a:t>
            </a:r>
          </a:p>
          <a:p>
            <a:pPr marL="0" indent="0">
              <a:buNone/>
            </a:pPr>
            <a:r>
              <a:rPr lang="pt-BR" sz="3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pequenos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sz="2400" dirty="0">
                <a:solidFill>
                  <a:srgbClr val="FF0000"/>
                </a:solidFill>
                <a:latin typeface="Lucida Sans Unicode" panose="020B0602030504020204" pitchFamily="34" charset="0"/>
              </a:rPr>
              <a:t>peso(n + 1) = peso(n) + (</a:t>
            </a:r>
            <a:r>
              <a:rPr lang="pt-BR" sz="2400" dirty="0" err="1">
                <a:solidFill>
                  <a:srgbClr val="FF0000"/>
                </a:solidFill>
                <a:latin typeface="Lucida Sans Unicode" panose="020B0602030504020204" pitchFamily="34" charset="0"/>
              </a:rPr>
              <a:t>taxaAprendizagem</a:t>
            </a:r>
            <a:r>
              <a:rPr lang="pt-BR" sz="2400" dirty="0">
                <a:solidFill>
                  <a:srgbClr val="FF0000"/>
                </a:solidFill>
                <a:latin typeface="Lucida Sans Unicode" panose="020B0602030504020204" pitchFamily="34" charset="0"/>
              </a:rPr>
              <a:t> * entrada * erro)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9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594" r="46"/>
          <a:stretch/>
        </p:blipFill>
        <p:spPr>
          <a:xfrm>
            <a:off x="0" y="71315"/>
            <a:ext cx="12101424" cy="678668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93668" y="2638697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(0*0) + (0*0) = 0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93668" y="5577058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(0*0) + (1*0) = 0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535782" y="3191691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(1*0) + (0*0) = 0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48994" y="6248400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(1*0) + (1*0) = 0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816046" y="1900033"/>
            <a:ext cx="1140823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Erro: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1 – 0 =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34994" y="3953691"/>
            <a:ext cx="302187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P(n+1) = 0 + (0.1 * 1 * 1) = 0.1</a:t>
            </a:r>
          </a:p>
          <a:p>
            <a:r>
              <a:rPr lang="pt-BR" dirty="0">
                <a:solidFill>
                  <a:srgbClr val="00B050"/>
                </a:solidFill>
              </a:rPr>
              <a:t>P(n+1) = 0 + (0.1 * 1 * 1) = 0.1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19005" y="4687112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979817" y="1591209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934994" y="2269365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934994" y="5359679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4135503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29" r="514" b="1314"/>
          <a:stretch/>
        </p:blipFill>
        <p:spPr>
          <a:xfrm>
            <a:off x="0" y="-1"/>
            <a:ext cx="12168086" cy="6783977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593668" y="2638697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(0*0.1) + (0*0.1) = 0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93668" y="5577058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(0*0.1) + (1*0.1) = 0.1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535781" y="3191691"/>
            <a:ext cx="249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(1*0.1) + (0*0.1) = 0.1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648993" y="6248400"/>
            <a:ext cx="238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(1*0.1) + (1*0.1) = 0.2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0816045" y="1900033"/>
            <a:ext cx="110598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Erro: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1 – 0 = 1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8760823" y="3953691"/>
            <a:ext cx="316121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P(n+1) = 0.1 + (0.1 * 1 * 1) = 0.2</a:t>
            </a:r>
          </a:p>
          <a:p>
            <a:r>
              <a:rPr lang="pt-BR" dirty="0">
                <a:solidFill>
                  <a:srgbClr val="00B050"/>
                </a:solidFill>
              </a:rPr>
              <a:t>P(n+1) = 0.1 + (0.1 * 1 * 1) = 0.2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110446" y="1495865"/>
            <a:ext cx="57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073434" y="4600022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9030788" y="2182836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030788" y="5322667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443244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1"/>
            <a:ext cx="12192000" cy="68095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93668" y="2638697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(0*0.5) + (0*0.5) = 0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93668" y="5577058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(0*0.5) + (1*0.5) = 0.5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535781" y="3191691"/>
            <a:ext cx="249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(1*0.5) + (0*0.5) = 0.5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48993" y="6248400"/>
            <a:ext cx="238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(1*0.5) + (1*0.5) = 1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816045" y="1900033"/>
            <a:ext cx="110598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Erro: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1 – 1 = 0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82135" y="1530701"/>
            <a:ext cx="57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082135" y="4689659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961099" y="2267463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9030788" y="5392392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704102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Redes Neurais Multicamadas (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multilayer</a:t>
            </a:r>
            <a:r>
              <a:rPr lang="pt-BR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sz="36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" t="1302" r="653" b="1450"/>
          <a:stretch/>
        </p:blipFill>
        <p:spPr>
          <a:xfrm>
            <a:off x="1045030" y="1645919"/>
            <a:ext cx="8569234" cy="478971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974874" y="5172892"/>
            <a:ext cx="3378926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O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de uma camada só é aplicável a problemas linearmente separáveis.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33600" y="1645919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AND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815943" y="169068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XOR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172892" y="385555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1048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Redes Neurais Multicamadas (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multilayer</a:t>
            </a:r>
            <a:r>
              <a:rPr lang="pt-BR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sz="36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" t="1302" r="653" b="1450"/>
          <a:stretch/>
        </p:blipFill>
        <p:spPr>
          <a:xfrm>
            <a:off x="1045030" y="1645919"/>
            <a:ext cx="8569234" cy="478971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28113" y="5172892"/>
            <a:ext cx="4894217" cy="14773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O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de uma camada só é aplicável a problemas linearmente separáveis.</a:t>
            </a:r>
          </a:p>
          <a:p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Um problema linearmente separável se dá quando se consegue, por meio de uma reta, separar as classes.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33600" y="1645919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AND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815943" y="169068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XOR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172892" y="385555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OR</a:t>
            </a:r>
          </a:p>
        </p:txBody>
      </p:sp>
      <p:cxnSp>
        <p:nvCxnSpPr>
          <p:cNvPr id="9" name="Conector reto 8"/>
          <p:cNvCxnSpPr/>
          <p:nvPr/>
        </p:nvCxnSpPr>
        <p:spPr>
          <a:xfrm>
            <a:off x="1698171" y="1785257"/>
            <a:ext cx="2124892" cy="1994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310743" y="4659086"/>
            <a:ext cx="1645920" cy="1584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3257006" y="2778034"/>
            <a:ext cx="156754" cy="1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2717074" y="3117669"/>
            <a:ext cx="156755" cy="165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5251270" y="5172892"/>
            <a:ext cx="156754" cy="1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4702629" y="5355772"/>
            <a:ext cx="156755" cy="165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749143" y="2960914"/>
            <a:ext cx="29957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8064137" y="2060020"/>
            <a:ext cx="34834" cy="21648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230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Redes Neurais Multicamadas (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multilayer</a:t>
            </a:r>
            <a:r>
              <a:rPr lang="pt-BR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sz="36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4695"/>
            <a:ext cx="8764843" cy="528330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84320" y="1390029"/>
            <a:ext cx="17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Hidden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817325" y="5355772"/>
            <a:ext cx="433686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err="1"/>
              <a:t>Feed</a:t>
            </a:r>
            <a:r>
              <a:rPr lang="pt-BR" dirty="0"/>
              <a:t> </a:t>
            </a:r>
            <a:r>
              <a:rPr lang="pt-BR" dirty="0" err="1"/>
              <a:t>Forward</a:t>
            </a:r>
            <a:r>
              <a:rPr lang="pt-BR" dirty="0"/>
              <a:t> (alimentar para frente)</a:t>
            </a:r>
          </a:p>
        </p:txBody>
      </p:sp>
    </p:spTree>
    <p:extLst>
      <p:ext uri="{BB962C8B-B14F-4D97-AF65-F5344CB8AC3E}">
        <p14:creationId xmlns:p14="http://schemas.microsoft.com/office/powerpoint/2010/main" val="1407912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Fornece um valor de entrada, a rede processa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e retorna uma resposta (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feed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forward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)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neurônio é ativado somente se a o valor for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 maior que um limiar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4195763"/>
            <a:ext cx="68389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6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principais funções de ativação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Sigmoide</a:t>
            </a:r>
          </a:p>
          <a:p>
            <a:r>
              <a:rPr lang="pt-BR" dirty="0"/>
              <a:t>Tangente Hiperbólica (</a:t>
            </a:r>
            <a:r>
              <a:rPr lang="pt-BR" dirty="0" err="1"/>
              <a:t>TanH</a:t>
            </a:r>
            <a:r>
              <a:rPr lang="pt-BR" dirty="0"/>
              <a:t>)</a:t>
            </a:r>
          </a:p>
          <a:p>
            <a:r>
              <a:rPr lang="pt-BR" dirty="0"/>
              <a:t>Unidade Linear Retificada (</a:t>
            </a:r>
            <a:r>
              <a:rPr lang="pt-BR" dirty="0" err="1"/>
              <a:t>ReLU</a:t>
            </a:r>
            <a:r>
              <a:rPr lang="pt-BR" dirty="0"/>
              <a:t>) </a:t>
            </a:r>
          </a:p>
          <a:p>
            <a:r>
              <a:rPr lang="pt-BR" dirty="0"/>
              <a:t>Unidade Linear Exponencial (ELU) </a:t>
            </a:r>
          </a:p>
          <a:p>
            <a:r>
              <a:rPr lang="pt-BR" dirty="0"/>
              <a:t>Unidade Linear Retificada com Vazamento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956084" y="1321356"/>
            <a:ext cx="381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https://keras.io/api/layers/activations/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846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 com o cérebro humano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0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3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2D774-F40F-D342-8171-1CB8B8C4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4FF313-3B85-EF4C-A284-BA8F4D398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2" y="1777371"/>
            <a:ext cx="7031964" cy="457970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481454" y="3158065"/>
            <a:ext cx="35917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linearFunction</a:t>
            </a:r>
            <a:r>
              <a:rPr lang="pt-BR" dirty="0"/>
              <a:t>(soma):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soma</a:t>
            </a:r>
          </a:p>
          <a:p>
            <a:endParaRPr lang="pt-BR" dirty="0"/>
          </a:p>
          <a:p>
            <a:r>
              <a:rPr lang="pt-BR" dirty="0"/>
              <a:t>teste = </a:t>
            </a:r>
            <a:r>
              <a:rPr lang="pt-BR" dirty="0" err="1"/>
              <a:t>linearFunction</a:t>
            </a:r>
            <a:r>
              <a:rPr lang="pt-BR" dirty="0"/>
              <a:t>(-0.358)</a:t>
            </a:r>
          </a:p>
          <a:p>
            <a:endParaRPr lang="pt-BR" dirty="0"/>
          </a:p>
          <a:p>
            <a:r>
              <a:rPr lang="pt-BR" dirty="0" err="1"/>
              <a:t>print</a:t>
            </a:r>
            <a:r>
              <a:rPr lang="pt-BR" dirty="0"/>
              <a:t>(teste)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481454" y="1589809"/>
            <a:ext cx="4414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Passa o valor passado e é muito utilizado em </a:t>
            </a:r>
          </a:p>
          <a:p>
            <a:r>
              <a:rPr lang="pt-BR" dirty="0"/>
              <a:t>problema de regressão.</a:t>
            </a:r>
          </a:p>
        </p:txBody>
      </p:sp>
    </p:spTree>
    <p:extLst>
      <p:ext uri="{BB962C8B-B14F-4D97-AF65-F5344CB8AC3E}">
        <p14:creationId xmlns:p14="http://schemas.microsoft.com/office/powerpoint/2010/main" val="3414667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C3F22-AC37-4E48-91C8-268A69E0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Softmax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FF28436-CCC2-BB42-BFB9-7ED62392C6C9}"/>
                  </a:ext>
                </a:extLst>
              </p:cNvPr>
              <p:cNvSpPr txBox="1"/>
              <p:nvPr/>
            </p:nvSpPr>
            <p:spPr>
              <a:xfrm>
                <a:off x="911424" y="1960037"/>
                <a:ext cx="1856470" cy="968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80" dirty="0"/>
                  <a:t>Y </a:t>
                </a:r>
                <a14:m>
                  <m:oMath xmlns:m="http://schemas.openxmlformats.org/officeDocument/2006/math">
                    <m:r>
                      <a:rPr lang="en-US" sz="288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8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8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8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88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8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8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/>
                        </m:sSup>
                      </m:num>
                      <m:den>
                        <m:sSup>
                          <m:sSupPr>
                            <m:ctrlPr>
                              <a:rPr lang="en-US" sz="288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88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/>
                        </m:sSup>
                      </m:den>
                    </m:f>
                  </m:oMath>
                </a14:m>
                <a:endParaRPr lang="pt-BR" sz="288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FF28436-CCC2-BB42-BFB9-7ED62392C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960037"/>
                <a:ext cx="1856470" cy="968022"/>
              </a:xfrm>
              <a:prstGeom prst="rect">
                <a:avLst/>
              </a:prstGeom>
              <a:blipFill>
                <a:blip r:embed="rId2"/>
                <a:stretch>
                  <a:fillRect l="-121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3FDE1545-BDC0-8847-95FA-5F0BFEC0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121" y="1614398"/>
            <a:ext cx="6567130" cy="4891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072CF5-B13A-EE40-AD5B-871DC4BE99CE}"/>
              </a:ext>
            </a:extLst>
          </p:cNvPr>
          <p:cNvSpPr txBox="1"/>
          <p:nvPr/>
        </p:nvSpPr>
        <p:spPr>
          <a:xfrm>
            <a:off x="4799857" y="6348433"/>
            <a:ext cx="350672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20" dirty="0"/>
              <a:t>Fonte: </a:t>
            </a:r>
            <a:r>
              <a:rPr lang="pt-BR" sz="1320" dirty="0" err="1"/>
              <a:t>https</a:t>
            </a:r>
            <a:r>
              <a:rPr lang="pt-BR" sz="1320" dirty="0"/>
              <a:t>://</a:t>
            </a:r>
            <a:r>
              <a:rPr lang="pt-BR" sz="1320" dirty="0" err="1"/>
              <a:t>deepnotes.io</a:t>
            </a:r>
            <a:r>
              <a:rPr lang="pt-BR" sz="1320" dirty="0"/>
              <a:t>/</a:t>
            </a:r>
            <a:r>
              <a:rPr lang="pt-BR" sz="1320" dirty="0" err="1"/>
              <a:t>category</a:t>
            </a:r>
            <a:r>
              <a:rPr lang="pt-BR" sz="1320" dirty="0"/>
              <a:t>/</a:t>
            </a:r>
            <a:r>
              <a:rPr lang="pt-BR" sz="1320" dirty="0" err="1"/>
              <a:t>cnn</a:t>
            </a:r>
            <a:r>
              <a:rPr lang="pt-BR" sz="1320" dirty="0"/>
              <a:t>-series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32064" y="3356845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err="1"/>
              <a:t>import</a:t>
            </a:r>
            <a:r>
              <a:rPr lang="pt-BR" sz="1600" dirty="0"/>
              <a:t> </a:t>
            </a:r>
            <a:r>
              <a:rPr lang="pt-BR" sz="1600" dirty="0" err="1"/>
              <a:t>numpy</a:t>
            </a:r>
            <a:r>
              <a:rPr lang="pt-BR" sz="1600" dirty="0"/>
              <a:t> as </a:t>
            </a:r>
            <a:r>
              <a:rPr lang="pt-BR" sz="1600" dirty="0" err="1"/>
              <a:t>np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 err="1"/>
              <a:t>def</a:t>
            </a:r>
            <a:r>
              <a:rPr lang="pt-BR" sz="1600" dirty="0"/>
              <a:t> </a:t>
            </a:r>
            <a:r>
              <a:rPr lang="pt-BR" sz="1600" dirty="0" err="1"/>
              <a:t>softmaxFunction</a:t>
            </a:r>
            <a:r>
              <a:rPr lang="pt-BR" sz="1600" dirty="0"/>
              <a:t>(x):</a:t>
            </a:r>
          </a:p>
          <a:p>
            <a:r>
              <a:rPr lang="pt-BR" sz="1600" dirty="0"/>
              <a:t>    </a:t>
            </a:r>
            <a:r>
              <a:rPr lang="pt-BR" sz="1600" dirty="0" err="1"/>
              <a:t>ex</a:t>
            </a:r>
            <a:r>
              <a:rPr lang="pt-BR" sz="1600" dirty="0"/>
              <a:t> = </a:t>
            </a:r>
            <a:r>
              <a:rPr lang="pt-BR" sz="1600" dirty="0" err="1"/>
              <a:t>np.exp</a:t>
            </a:r>
            <a:r>
              <a:rPr lang="pt-BR" sz="1600" dirty="0"/>
              <a:t>(x)</a:t>
            </a:r>
          </a:p>
          <a:p>
            <a:r>
              <a:rPr lang="pt-BR" sz="1600" dirty="0"/>
              <a:t>    </a:t>
            </a:r>
            <a:r>
              <a:rPr lang="pt-BR" sz="1600" dirty="0" err="1"/>
              <a:t>return</a:t>
            </a:r>
            <a:r>
              <a:rPr lang="pt-BR" sz="1600" dirty="0"/>
              <a:t> </a:t>
            </a:r>
            <a:r>
              <a:rPr lang="pt-BR" sz="1600" dirty="0" err="1"/>
              <a:t>ex</a:t>
            </a:r>
            <a:r>
              <a:rPr lang="pt-BR" sz="1600" dirty="0"/>
              <a:t> / </a:t>
            </a:r>
            <a:r>
              <a:rPr lang="pt-BR" sz="1600" dirty="0" err="1"/>
              <a:t>ex.sum</a:t>
            </a:r>
            <a:r>
              <a:rPr lang="pt-BR" sz="1600" dirty="0"/>
              <a:t>()</a:t>
            </a:r>
          </a:p>
          <a:p>
            <a:endParaRPr lang="pt-BR" sz="1600" dirty="0"/>
          </a:p>
          <a:p>
            <a:r>
              <a:rPr lang="pt-BR" sz="1600" dirty="0"/>
              <a:t>valores = [7.0, 2.0, 1.3]</a:t>
            </a:r>
          </a:p>
          <a:p>
            <a:endParaRPr lang="pt-BR" sz="1600" dirty="0"/>
          </a:p>
          <a:p>
            <a:r>
              <a:rPr lang="pt-BR" sz="1600" dirty="0" err="1"/>
              <a:t>print</a:t>
            </a:r>
            <a:r>
              <a:rPr lang="pt-BR" sz="1600" dirty="0"/>
              <a:t>(</a:t>
            </a:r>
            <a:r>
              <a:rPr lang="pt-BR" sz="1600" dirty="0" err="1"/>
              <a:t>softmaxFunction</a:t>
            </a:r>
            <a:r>
              <a:rPr lang="pt-BR" sz="1600" dirty="0"/>
              <a:t>(valores))</a:t>
            </a:r>
          </a:p>
          <a:p>
            <a:endParaRPr lang="pt-BR" sz="1600" dirty="0"/>
          </a:p>
          <a:p>
            <a:r>
              <a:rPr lang="pt-BR" sz="1600" dirty="0" err="1"/>
              <a:t>print</a:t>
            </a:r>
            <a:r>
              <a:rPr lang="pt-BR" sz="1600" dirty="0"/>
              <a:t>(teste)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988137" y="4689517"/>
            <a:ext cx="3086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Mais importantes para </a:t>
            </a:r>
          </a:p>
          <a:p>
            <a:r>
              <a:rPr lang="pt-BR" sz="1400" dirty="0"/>
              <a:t>redes neurais em cenários de </a:t>
            </a:r>
            <a:r>
              <a:rPr lang="pt-BR" sz="1400" dirty="0" err="1"/>
              <a:t>deep</a:t>
            </a:r>
            <a:r>
              <a:rPr lang="pt-BR" sz="1400" dirty="0"/>
              <a:t> </a:t>
            </a:r>
            <a:r>
              <a:rPr lang="pt-BR" sz="1400" dirty="0" err="1"/>
              <a:t>learning</a:t>
            </a:r>
            <a:r>
              <a:rPr lang="pt-BR" sz="1400" dirty="0"/>
              <a:t> É utilizada para retornar probabilidades  quando tem problemas com mais de duas classes.</a:t>
            </a:r>
          </a:p>
          <a:p>
            <a:r>
              <a:rPr lang="pt-BR" sz="1400" dirty="0"/>
              <a:t>Exemplo classificação redes neurais </a:t>
            </a:r>
            <a:r>
              <a:rPr lang="pt-BR" sz="1400" dirty="0" err="1"/>
              <a:t>convolucinais</a:t>
            </a:r>
            <a:r>
              <a:rPr lang="pt-BR" sz="1400" dirty="0"/>
              <a:t> para classificar dígitos de 0 a 9.</a:t>
            </a:r>
          </a:p>
        </p:txBody>
      </p:sp>
    </p:spTree>
    <p:extLst>
      <p:ext uri="{BB962C8B-B14F-4D97-AF65-F5344CB8AC3E}">
        <p14:creationId xmlns:p14="http://schemas.microsoft.com/office/powerpoint/2010/main" val="3202096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fuction</a:t>
            </a:r>
            <a:r>
              <a:rPr lang="pt-BR" dirty="0"/>
              <a:t> (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função degrau</a:t>
            </a:r>
            <a:r>
              <a:rPr lang="pt-BR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329" y="1825625"/>
            <a:ext cx="6879342" cy="43513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CF0CF27-ECB4-7F4C-BE10-D53779E6A032}"/>
              </a:ext>
            </a:extLst>
          </p:cNvPr>
          <p:cNvSpPr txBox="1"/>
          <p:nvPr/>
        </p:nvSpPr>
        <p:spPr>
          <a:xfrm>
            <a:off x="7478553" y="5934879"/>
            <a:ext cx="122584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80" dirty="0"/>
              <a:t>Valor 0 ou 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61110" y="2452255"/>
            <a:ext cx="474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Utilizada para problemas linearmente separáveis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0272" y="32861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stepFunction</a:t>
            </a:r>
            <a:r>
              <a:rPr lang="pt-BR" dirty="0"/>
              <a:t>(soma):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(soma &gt;= 1):</a:t>
            </a:r>
          </a:p>
          <a:p>
            <a:r>
              <a:rPr lang="pt-BR" dirty="0"/>
              <a:t>        </a:t>
            </a:r>
            <a:r>
              <a:rPr lang="pt-BR" dirty="0" err="1"/>
              <a:t>return</a:t>
            </a:r>
            <a:r>
              <a:rPr lang="pt-BR" dirty="0"/>
              <a:t> 1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0</a:t>
            </a:r>
          </a:p>
          <a:p>
            <a:endParaRPr lang="pt-BR" dirty="0"/>
          </a:p>
          <a:p>
            <a:r>
              <a:rPr lang="pt-BR" dirty="0"/>
              <a:t>teste = </a:t>
            </a:r>
            <a:r>
              <a:rPr lang="pt-BR" dirty="0" err="1"/>
              <a:t>stepFunction</a:t>
            </a:r>
            <a:r>
              <a:rPr lang="pt-BR" dirty="0"/>
              <a:t>(-1)</a:t>
            </a:r>
          </a:p>
          <a:p>
            <a:endParaRPr lang="pt-BR" dirty="0"/>
          </a:p>
          <a:p>
            <a:r>
              <a:rPr lang="pt-BR" dirty="0" err="1"/>
              <a:t>print</a:t>
            </a:r>
            <a:r>
              <a:rPr lang="pt-BR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2056885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Sigmoid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(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função sigmoide</a:t>
            </a:r>
            <a:r>
              <a:rPr lang="pt-BR" dirty="0"/>
              <a:t>)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2937"/>
            <a:ext cx="11495314" cy="520506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952313" y="1474849"/>
            <a:ext cx="42396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Esta função é muito utilizada para retornar </a:t>
            </a:r>
          </a:p>
          <a:p>
            <a:r>
              <a:rPr lang="pt-BR" dirty="0"/>
              <a:t>Probabilidade. Um dos principais uso será </a:t>
            </a:r>
          </a:p>
          <a:p>
            <a:r>
              <a:rPr lang="pt-BR" dirty="0"/>
              <a:t>para problemas binários. Exemplo: vai ou </a:t>
            </a:r>
          </a:p>
          <a:p>
            <a:r>
              <a:rPr lang="pt-BR" dirty="0"/>
              <a:t>não pagar algo</a:t>
            </a:r>
          </a:p>
        </p:txBody>
      </p:sp>
      <p:sp>
        <p:nvSpPr>
          <p:cNvPr id="4" name="Retângulo 3"/>
          <p:cNvSpPr/>
          <p:nvPr/>
        </p:nvSpPr>
        <p:spPr>
          <a:xfrm>
            <a:off x="8447314" y="312018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sigmoidFunction</a:t>
            </a:r>
            <a:r>
              <a:rPr lang="pt-BR" dirty="0"/>
              <a:t>(soma):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1 / (1 + </a:t>
            </a:r>
            <a:r>
              <a:rPr lang="pt-BR" dirty="0" err="1"/>
              <a:t>np.exp</a:t>
            </a:r>
            <a:r>
              <a:rPr lang="pt-BR" dirty="0"/>
              <a:t>(-soma))</a:t>
            </a:r>
          </a:p>
          <a:p>
            <a:endParaRPr lang="pt-BR" dirty="0"/>
          </a:p>
          <a:p>
            <a:r>
              <a:rPr lang="pt-BR" dirty="0"/>
              <a:t>teste = </a:t>
            </a:r>
            <a:r>
              <a:rPr lang="pt-BR" dirty="0" err="1"/>
              <a:t>sigmoidFunction</a:t>
            </a:r>
            <a:r>
              <a:rPr lang="pt-BR" dirty="0"/>
              <a:t>(-0.358)</a:t>
            </a:r>
          </a:p>
          <a:p>
            <a:endParaRPr lang="pt-BR" dirty="0"/>
          </a:p>
          <a:p>
            <a:r>
              <a:rPr lang="pt-BR" dirty="0" err="1"/>
              <a:t>print</a:t>
            </a:r>
            <a:r>
              <a:rPr lang="pt-BR" dirty="0"/>
              <a:t>(teste)</a:t>
            </a:r>
          </a:p>
        </p:txBody>
      </p:sp>
      <p:sp>
        <p:nvSpPr>
          <p:cNvPr id="6" name="Retângulo 5"/>
          <p:cNvSpPr/>
          <p:nvPr/>
        </p:nvSpPr>
        <p:spPr>
          <a:xfrm>
            <a:off x="96981" y="3120182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err="1"/>
              <a:t>import</a:t>
            </a:r>
            <a:r>
              <a:rPr lang="pt-BR" sz="1600" dirty="0"/>
              <a:t> </a:t>
            </a:r>
            <a:r>
              <a:rPr lang="pt-BR" sz="1600" dirty="0" err="1"/>
              <a:t>numpy</a:t>
            </a:r>
            <a:r>
              <a:rPr lang="pt-BR" sz="1600" dirty="0"/>
              <a:t> as </a:t>
            </a:r>
            <a:r>
              <a:rPr lang="pt-BR" sz="1600" dirty="0" err="1"/>
              <a:t>np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 err="1"/>
              <a:t>def</a:t>
            </a:r>
            <a:r>
              <a:rPr lang="pt-BR" sz="1600" dirty="0"/>
              <a:t> </a:t>
            </a:r>
            <a:r>
              <a:rPr lang="pt-BR" sz="1600" dirty="0" err="1"/>
              <a:t>sigmoidFunction</a:t>
            </a:r>
            <a:r>
              <a:rPr lang="pt-BR" sz="1600" dirty="0"/>
              <a:t>(soma):</a:t>
            </a:r>
          </a:p>
          <a:p>
            <a:r>
              <a:rPr lang="pt-BR" sz="1600" dirty="0"/>
              <a:t>    </a:t>
            </a:r>
            <a:r>
              <a:rPr lang="pt-BR" sz="1600" dirty="0" err="1"/>
              <a:t>return</a:t>
            </a:r>
            <a:r>
              <a:rPr lang="pt-BR" sz="1600" dirty="0"/>
              <a:t> 1 / (1 + </a:t>
            </a:r>
            <a:r>
              <a:rPr lang="pt-BR" sz="1600" dirty="0" err="1"/>
              <a:t>np.exp</a:t>
            </a:r>
            <a:r>
              <a:rPr lang="pt-BR" sz="1600" dirty="0"/>
              <a:t>(-soma))</a:t>
            </a:r>
          </a:p>
          <a:p>
            <a:endParaRPr lang="pt-BR" sz="1600" dirty="0"/>
          </a:p>
          <a:p>
            <a:r>
              <a:rPr lang="pt-BR" sz="1600" dirty="0"/>
              <a:t>teste = </a:t>
            </a:r>
            <a:r>
              <a:rPr lang="pt-BR" sz="1600" dirty="0" err="1"/>
              <a:t>sigmoidFunction</a:t>
            </a:r>
            <a:r>
              <a:rPr lang="pt-BR" sz="1600" dirty="0"/>
              <a:t>(-0.358)</a:t>
            </a:r>
          </a:p>
          <a:p>
            <a:endParaRPr lang="pt-BR" sz="1600" dirty="0"/>
          </a:p>
          <a:p>
            <a:r>
              <a:rPr lang="pt-BR" sz="1600" dirty="0" err="1"/>
              <a:t>print</a:t>
            </a:r>
            <a:r>
              <a:rPr lang="pt-BR" sz="1600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317205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Hyperbolic</a:t>
            </a:r>
            <a:r>
              <a:rPr lang="pt-BR" sz="4000" dirty="0"/>
              <a:t> </a:t>
            </a:r>
            <a:r>
              <a:rPr lang="pt-BR" sz="4000" dirty="0" err="1"/>
              <a:t>tanget</a:t>
            </a:r>
            <a:r>
              <a:rPr lang="pt-BR" sz="4000" dirty="0"/>
              <a:t> (</a:t>
            </a:r>
            <a:r>
              <a:rPr lang="pt-BR" sz="4000" dirty="0">
                <a:solidFill>
                  <a:schemeClr val="accent5">
                    <a:lumMod val="75000"/>
                  </a:schemeClr>
                </a:solidFill>
              </a:rPr>
              <a:t>função tangente hiperbólica</a:t>
            </a:r>
            <a:r>
              <a:rPr lang="pt-BR" sz="40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8907"/>
            <a:ext cx="11147286" cy="509909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043129" y="1306447"/>
            <a:ext cx="3916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Ela pode ser utilizada para classificação quando temos duas classes somente. Uma das vantagens é quando tiver entradas negativas elas serão mapeadas fortemente negativas e as entradas com valor próximo de zero serão mapeadas com zero.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3088527"/>
            <a:ext cx="26912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 </a:t>
            </a:r>
            <a:r>
              <a:rPr lang="pt-BR" sz="1400" dirty="0" err="1"/>
              <a:t>import</a:t>
            </a:r>
            <a:r>
              <a:rPr lang="pt-BR" sz="1400" dirty="0"/>
              <a:t> </a:t>
            </a:r>
            <a:r>
              <a:rPr lang="pt-BR" sz="1400" dirty="0" err="1"/>
              <a:t>numpy</a:t>
            </a:r>
            <a:r>
              <a:rPr lang="pt-BR" sz="1400" dirty="0"/>
              <a:t> as </a:t>
            </a:r>
            <a:r>
              <a:rPr lang="pt-BR" sz="1400" dirty="0" err="1"/>
              <a:t>np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    </a:t>
            </a:r>
            <a:r>
              <a:rPr lang="pt-BR" sz="1400" dirty="0" err="1"/>
              <a:t>def</a:t>
            </a:r>
            <a:r>
              <a:rPr lang="pt-BR" sz="1400" dirty="0"/>
              <a:t> </a:t>
            </a:r>
            <a:r>
              <a:rPr lang="pt-BR" sz="1400" dirty="0" err="1"/>
              <a:t>tahnFunction</a:t>
            </a:r>
            <a:r>
              <a:rPr lang="pt-BR" sz="1400" dirty="0"/>
              <a:t>(soma):</a:t>
            </a:r>
          </a:p>
          <a:p>
            <a:r>
              <a:rPr lang="pt-BR" sz="1400" dirty="0"/>
              <a:t>        </a:t>
            </a:r>
            <a:r>
              <a:rPr lang="pt-BR" sz="1400" dirty="0" err="1"/>
              <a:t>return</a:t>
            </a:r>
            <a:r>
              <a:rPr lang="pt-BR" sz="1400" dirty="0"/>
              <a:t> (</a:t>
            </a:r>
            <a:r>
              <a:rPr lang="pt-BR" sz="1400" dirty="0" err="1"/>
              <a:t>np.exp</a:t>
            </a:r>
            <a:r>
              <a:rPr lang="pt-BR" sz="1400" dirty="0"/>
              <a:t>(soma) - </a:t>
            </a:r>
            <a:r>
              <a:rPr lang="pt-BR" sz="1400" dirty="0" err="1"/>
              <a:t>np.exp</a:t>
            </a:r>
            <a:r>
              <a:rPr lang="pt-BR" sz="1400" dirty="0"/>
              <a:t>(-soma)) / (</a:t>
            </a:r>
            <a:r>
              <a:rPr lang="pt-BR" sz="1400" dirty="0" err="1"/>
              <a:t>np.exp</a:t>
            </a:r>
            <a:r>
              <a:rPr lang="pt-BR" sz="1400" dirty="0"/>
              <a:t>(soma) + </a:t>
            </a:r>
            <a:r>
              <a:rPr lang="pt-BR" sz="1400" dirty="0" err="1"/>
              <a:t>np.exp</a:t>
            </a:r>
            <a:r>
              <a:rPr lang="pt-BR" sz="1400" dirty="0"/>
              <a:t>(-soma))</a:t>
            </a:r>
          </a:p>
          <a:p>
            <a:endParaRPr lang="pt-BR" sz="1400" dirty="0"/>
          </a:p>
          <a:p>
            <a:r>
              <a:rPr lang="pt-BR" sz="1400" dirty="0"/>
              <a:t>    teste = </a:t>
            </a:r>
            <a:r>
              <a:rPr lang="pt-BR" sz="1400" dirty="0" err="1"/>
              <a:t>tahnFunction</a:t>
            </a:r>
            <a:r>
              <a:rPr lang="pt-BR" sz="1400" dirty="0"/>
              <a:t>(-0.358)</a:t>
            </a:r>
          </a:p>
          <a:p>
            <a:endParaRPr lang="pt-BR" sz="1400" dirty="0"/>
          </a:p>
          <a:p>
            <a:r>
              <a:rPr lang="pt-BR" sz="1400" dirty="0"/>
              <a:t>    </a:t>
            </a:r>
            <a:r>
              <a:rPr lang="pt-BR" sz="1400" dirty="0" err="1"/>
              <a:t>print</a:t>
            </a:r>
            <a:r>
              <a:rPr lang="pt-BR" sz="1400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1928048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05F14E1-93F1-419F-89CE-F26FD811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80" dirty="0" err="1"/>
              <a:t>ReLU</a:t>
            </a:r>
            <a:r>
              <a:rPr lang="pt-BR" sz="2880" dirty="0"/>
              <a:t> (</a:t>
            </a:r>
            <a:r>
              <a:rPr lang="pt-BR" sz="2880" dirty="0" err="1"/>
              <a:t>rectified</a:t>
            </a:r>
            <a:r>
              <a:rPr lang="pt-BR" sz="2880" dirty="0"/>
              <a:t> linear </a:t>
            </a:r>
            <a:r>
              <a:rPr lang="pt-BR" sz="2880" dirty="0" err="1"/>
              <a:t>units</a:t>
            </a:r>
            <a:r>
              <a:rPr lang="pt-BR" sz="288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/>
              <p:nvPr/>
            </p:nvSpPr>
            <p:spPr>
              <a:xfrm>
                <a:off x="997834" y="1568039"/>
                <a:ext cx="2135841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80" dirty="0"/>
                  <a:t>Y </a:t>
                </a:r>
                <a14:m>
                  <m:oMath xmlns:m="http://schemas.openxmlformats.org/officeDocument/2006/math">
                    <m:r>
                      <a:rPr lang="en-US" sz="288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8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880"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n-US" sz="288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8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88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34" y="1568039"/>
                <a:ext cx="2135841" cy="443198"/>
              </a:xfrm>
              <a:prstGeom prst="rect">
                <a:avLst/>
              </a:prstGeom>
              <a:blipFill>
                <a:blip r:embed="rId2"/>
                <a:stretch>
                  <a:fillRect l="-10571" t="-24658" b="-493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853C914C-80B4-4788-9B4C-57F09E221DC1}"/>
              </a:ext>
            </a:extLst>
          </p:cNvPr>
          <p:cNvSpPr txBox="1"/>
          <p:nvPr/>
        </p:nvSpPr>
        <p:spPr>
          <a:xfrm>
            <a:off x="8342650" y="5968454"/>
            <a:ext cx="3021276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80" dirty="0"/>
              <a:t>Valores &gt;= 0 (sem valor máximo)</a:t>
            </a:r>
          </a:p>
          <a:p>
            <a:endParaRPr lang="pt-BR" sz="168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21C3F8-A5D5-8244-8BE4-1CC6B43C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6" y="2478494"/>
            <a:ext cx="7342639" cy="348996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7052780" y="742004"/>
            <a:ext cx="52690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Ela é bastante usada em redes </a:t>
            </a:r>
          </a:p>
          <a:p>
            <a:r>
              <a:rPr lang="pt-BR" dirty="0"/>
              <a:t>neurais </a:t>
            </a:r>
            <a:r>
              <a:rPr lang="pt-BR" dirty="0" err="1"/>
              <a:t>convolucionais</a:t>
            </a:r>
            <a:r>
              <a:rPr lang="pt-BR" dirty="0"/>
              <a:t> e em redes neurais </a:t>
            </a:r>
          </a:p>
          <a:p>
            <a:r>
              <a:rPr lang="pt-BR" dirty="0"/>
              <a:t>profundas.  Irá decrementar a habilidade de adaptar </a:t>
            </a:r>
          </a:p>
          <a:p>
            <a:r>
              <a:rPr lang="pt-BR" dirty="0"/>
              <a:t>quando houver muitos dados negativos. Se possuir </a:t>
            </a:r>
          </a:p>
          <a:p>
            <a:r>
              <a:rPr lang="pt-BR" dirty="0"/>
              <a:t>valores que são números negativos pode não ter bom </a:t>
            </a:r>
          </a:p>
          <a:p>
            <a:r>
              <a:rPr lang="pt-BR" dirty="0"/>
              <a:t>desempenho</a:t>
            </a:r>
          </a:p>
        </p:txBody>
      </p:sp>
      <p:sp>
        <p:nvSpPr>
          <p:cNvPr id="5" name="Retângulo 4"/>
          <p:cNvSpPr/>
          <p:nvPr/>
        </p:nvSpPr>
        <p:spPr>
          <a:xfrm>
            <a:off x="7671954" y="3020349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/>
              <a:t>import</a:t>
            </a:r>
            <a:r>
              <a:rPr lang="pt-BR" sz="1400" dirty="0"/>
              <a:t> </a:t>
            </a:r>
            <a:r>
              <a:rPr lang="pt-BR" sz="1400" dirty="0" err="1"/>
              <a:t>numpy</a:t>
            </a:r>
            <a:r>
              <a:rPr lang="pt-BR" sz="1400" dirty="0"/>
              <a:t> as </a:t>
            </a:r>
            <a:r>
              <a:rPr lang="pt-BR" sz="1400" dirty="0" err="1"/>
              <a:t>np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def</a:t>
            </a:r>
            <a:r>
              <a:rPr lang="pt-BR" sz="1400" dirty="0"/>
              <a:t> </a:t>
            </a:r>
            <a:r>
              <a:rPr lang="pt-BR" sz="1400" dirty="0" err="1"/>
              <a:t>reluFunction</a:t>
            </a:r>
            <a:r>
              <a:rPr lang="pt-BR" sz="1400" dirty="0"/>
              <a:t>(soma):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if</a:t>
            </a:r>
            <a:r>
              <a:rPr lang="pt-BR" sz="1400" dirty="0"/>
              <a:t> soma &gt;= 0:</a:t>
            </a:r>
          </a:p>
          <a:p>
            <a:r>
              <a:rPr lang="pt-BR" sz="1400" dirty="0"/>
              <a:t>        </a:t>
            </a:r>
            <a:r>
              <a:rPr lang="pt-BR" sz="1400" dirty="0" err="1"/>
              <a:t>return</a:t>
            </a:r>
            <a:r>
              <a:rPr lang="pt-BR" sz="1400" dirty="0"/>
              <a:t> soma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return</a:t>
            </a:r>
            <a:r>
              <a:rPr lang="pt-BR" sz="1400" dirty="0"/>
              <a:t> 0</a:t>
            </a:r>
          </a:p>
          <a:p>
            <a:endParaRPr lang="pt-BR" sz="1400" dirty="0"/>
          </a:p>
          <a:p>
            <a:r>
              <a:rPr lang="pt-BR" sz="1400" dirty="0"/>
              <a:t>teste = </a:t>
            </a:r>
            <a:r>
              <a:rPr lang="pt-BR" sz="1400" dirty="0" err="1"/>
              <a:t>reluFunction</a:t>
            </a:r>
            <a:r>
              <a:rPr lang="pt-BR" sz="1400" dirty="0"/>
              <a:t>(0.358)</a:t>
            </a:r>
          </a:p>
          <a:p>
            <a:endParaRPr lang="pt-BR" sz="1400" dirty="0"/>
          </a:p>
          <a:p>
            <a:r>
              <a:rPr lang="pt-BR" sz="1400" dirty="0" err="1"/>
              <a:t>print</a:t>
            </a:r>
            <a:r>
              <a:rPr lang="pt-BR" sz="1400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3887765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ativações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59C40B5-2667-447C-9E33-D569BD904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996" y="2378785"/>
            <a:ext cx="5982007" cy="3245017"/>
          </a:xfrm>
        </p:spPr>
      </p:pic>
    </p:spTree>
    <p:extLst>
      <p:ext uri="{BB962C8B-B14F-4D97-AF65-F5344CB8AC3E}">
        <p14:creationId xmlns:p14="http://schemas.microsoft.com/office/powerpoint/2010/main" val="4063624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ativações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38AF4F-6DD7-4D04-9355-8A11EA325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544" y="1864333"/>
            <a:ext cx="6070912" cy="3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16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AA3545B-D214-4FAA-AEE0-FE529A328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Cálculos camada entrada para camada oculta</a:t>
            </a:r>
          </a:p>
        </p:txBody>
      </p:sp>
    </p:spTree>
    <p:extLst>
      <p:ext uri="{BB962C8B-B14F-4D97-AF65-F5344CB8AC3E}">
        <p14:creationId xmlns:p14="http://schemas.microsoft.com/office/powerpoint/2010/main" val="309338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XOR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2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 com o cérebro humano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67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436"/>
            <a:ext cx="10515600" cy="1325563"/>
          </a:xfrm>
        </p:spPr>
        <p:txBody>
          <a:bodyPr/>
          <a:lstStyle/>
          <a:p>
            <a:r>
              <a:rPr lang="pt-BR" dirty="0"/>
              <a:t>Cálculos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entrada</a:t>
            </a:r>
            <a:r>
              <a:rPr lang="pt-BR" dirty="0"/>
              <a:t> para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oculta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52170"/>
            <a:ext cx="10310949" cy="5805831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065417" y="1889759"/>
            <a:ext cx="522513" cy="539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3065417" y="3762103"/>
            <a:ext cx="522514" cy="52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3065417" y="5760719"/>
            <a:ext cx="522514" cy="52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55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795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93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" r="452"/>
          <a:stretch/>
        </p:blipFill>
        <p:spPr>
          <a:xfrm>
            <a:off x="0" y="0"/>
            <a:ext cx="12232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78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3" r="701"/>
          <a:stretch/>
        </p:blipFill>
        <p:spPr>
          <a:xfrm>
            <a:off x="0" y="-621"/>
            <a:ext cx="12192000" cy="68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7" b="825"/>
          <a:stretch/>
        </p:blipFill>
        <p:spPr>
          <a:xfrm>
            <a:off x="0" y="65979"/>
            <a:ext cx="12113623" cy="67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61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Cálculos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oculta </a:t>
            </a:r>
            <a:r>
              <a:rPr lang="pt-BR" dirty="0"/>
              <a:t>para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de saída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5" t="473"/>
          <a:stretch/>
        </p:blipFill>
        <p:spPr>
          <a:xfrm>
            <a:off x="78378" y="1351364"/>
            <a:ext cx="9823269" cy="55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69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49"/>
            <a:ext cx="12192000" cy="68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99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" t="872" r="433"/>
          <a:stretch/>
        </p:blipFill>
        <p:spPr>
          <a:xfrm>
            <a:off x="1" y="1"/>
            <a:ext cx="12254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7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4" r="345"/>
          <a:stretch/>
        </p:blipFill>
        <p:spPr>
          <a:xfrm>
            <a:off x="0" y="60960"/>
            <a:ext cx="12170411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97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1" t="2674" r="918"/>
          <a:stretch/>
        </p:blipFill>
        <p:spPr>
          <a:xfrm>
            <a:off x="0" y="226423"/>
            <a:ext cx="11959553" cy="663157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779519" y="5686697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(|-0.406|+|0.568|+|0.563|+|-0.458|)/4=</a:t>
            </a:r>
          </a:p>
          <a:p>
            <a:r>
              <a:rPr lang="pt-BR" dirty="0"/>
              <a:t>(0.406+0.568+0.563+0.458)/4 = 0,49875</a:t>
            </a:r>
          </a:p>
        </p:txBody>
      </p:sp>
    </p:spTree>
    <p:extLst>
      <p:ext uri="{BB962C8B-B14F-4D97-AF65-F5344CB8AC3E}">
        <p14:creationId xmlns:p14="http://schemas.microsoft.com/office/powerpoint/2010/main" val="5606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83054"/>
            <a:ext cx="10515600" cy="1325563"/>
          </a:xfrm>
        </p:spPr>
        <p:txBody>
          <a:bodyPr/>
          <a:lstStyle/>
          <a:p>
            <a:r>
              <a:rPr lang="pt-BR" dirty="0"/>
              <a:t>Primeiro modelo neural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0515600" cy="47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29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086"/>
            <a:ext cx="12138845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63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5024"/>
            <a:ext cx="11852366" cy="66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97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" y="0"/>
            <a:ext cx="9629911" cy="535890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576457" y="2856407"/>
            <a:ext cx="40320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 </a:t>
            </a:r>
            <a:r>
              <a:rPr lang="pt-BR" b="1" dirty="0"/>
              <a:t>método do gradiente</a:t>
            </a:r>
            <a:r>
              <a:rPr lang="pt-BR" dirty="0"/>
              <a:t> (ou </a:t>
            </a:r>
            <a:r>
              <a:rPr lang="pt-BR" b="1" dirty="0"/>
              <a:t>método do máximo declive</a:t>
            </a:r>
            <a:r>
              <a:rPr lang="pt-BR" dirty="0"/>
              <a:t>) é um método numérico usado em </a:t>
            </a:r>
            <a:r>
              <a:rPr lang="pt-BR" dirty="0">
                <a:hlinkClick r:id="rId3" tooltip="Otimização"/>
              </a:rPr>
              <a:t>otimização</a:t>
            </a:r>
            <a:r>
              <a:rPr lang="pt-BR" dirty="0"/>
              <a:t>. Para encontrar um </a:t>
            </a:r>
            <a:r>
              <a:rPr lang="pt-BR" dirty="0">
                <a:hlinkClick r:id="rId4" tooltip="Mínimo"/>
              </a:rPr>
              <a:t>mínimo</a:t>
            </a:r>
            <a:r>
              <a:rPr lang="pt-BR" dirty="0"/>
              <a:t> (local) de uma função usa-se um esquema iterativo, onde em cada passo se toma a direção (negativa) do </a:t>
            </a:r>
            <a:r>
              <a:rPr lang="pt-BR" dirty="0">
                <a:hlinkClick r:id="rId5" tooltip="Gradiente"/>
              </a:rPr>
              <a:t>gradiente</a:t>
            </a:r>
            <a:r>
              <a:rPr lang="pt-BR" dirty="0"/>
              <a:t>, que corresponde à direção de declive máximo. Pode ser encarado como o método seguido por um curso da água, na sua descida pela força da gravidade. </a:t>
            </a:r>
          </a:p>
          <a:p>
            <a:endParaRPr lang="pt-BR" dirty="0"/>
          </a:p>
          <a:p>
            <a:r>
              <a:rPr lang="pt-BR" dirty="0"/>
              <a:t>Usaremos para encontrar combinação de pesos onde o erro seja o menor possível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07369" y="5358904"/>
            <a:ext cx="310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Precisamos encontrar erros que descendo encontra menor erro possível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67632" y="1209269"/>
            <a:ext cx="310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 é a função custo</a:t>
            </a:r>
          </a:p>
        </p:txBody>
      </p:sp>
    </p:spTree>
    <p:extLst>
      <p:ext uri="{BB962C8B-B14F-4D97-AF65-F5344CB8AC3E}">
        <p14:creationId xmlns:p14="http://schemas.microsoft.com/office/powerpoint/2010/main" val="3246959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Gradiente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406" y="1594894"/>
            <a:ext cx="5801784" cy="4351338"/>
          </a:xfrm>
        </p:spPr>
      </p:pic>
      <p:sp>
        <p:nvSpPr>
          <p:cNvPr id="6" name="Retângulo 5"/>
          <p:cNvSpPr/>
          <p:nvPr/>
        </p:nvSpPr>
        <p:spPr>
          <a:xfrm>
            <a:off x="5585929" y="203719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/>
              <a:t>A ideia pro trás dos métodos iterativos de otimização é bastante simples: nós começamos com algum chute razoável para os valores de b e w e vamos atualizando-os na direção certa até que chegamos no valor mínimo da nossa função custo, em que </a:t>
            </a:r>
            <a:r>
              <a:rPr lang="pt-BR" i="1" dirty="0"/>
              <a:t>w </a:t>
            </a:r>
            <a:r>
              <a:rPr lang="pt-BR" dirty="0"/>
              <a:t>é o vetor com os parâmetros, incluindo b.</a:t>
            </a:r>
          </a:p>
        </p:txBody>
      </p:sp>
      <p:sp>
        <p:nvSpPr>
          <p:cNvPr id="9" name="Retângulo 8"/>
          <p:cNvSpPr/>
          <p:nvPr/>
        </p:nvSpPr>
        <p:spPr>
          <a:xfrm>
            <a:off x="5695406" y="37705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 O gradiente dessa função é simplesmente um vetor de derivadas parciais, que dão a inclinação dessa tigela em cada ponto e em cada direção: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6" y="4892060"/>
            <a:ext cx="2886075" cy="942975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5533481" y="59462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nós seguirmos na direção oposta do gradiente, então chegaremos no ponto de mínimo</a:t>
            </a:r>
          </a:p>
        </p:txBody>
      </p:sp>
    </p:spTree>
    <p:extLst>
      <p:ext uri="{BB962C8B-B14F-4D97-AF65-F5344CB8AC3E}">
        <p14:creationId xmlns:p14="http://schemas.microsoft.com/office/powerpoint/2010/main" val="120120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0603"/>
            <a:ext cx="12087498" cy="67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0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9732"/>
            <a:ext cx="11948160" cy="67082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93" y="2037805"/>
            <a:ext cx="4457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6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6767"/>
            <a:ext cx="11861074" cy="667123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04503" y="1802674"/>
            <a:ext cx="358793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1 Primeiro aplicamos a função de ativação sobre a soma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 Depois tiramos a derivada da função de ativação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 Para depois realizar o calculo do delta</a:t>
            </a:r>
          </a:p>
          <a:p>
            <a:r>
              <a:rPr lang="pt-BR" sz="1200" dirty="0"/>
              <a:t>O delta é calculado em duas etapas:</a:t>
            </a:r>
          </a:p>
          <a:p>
            <a:r>
              <a:rPr lang="pt-BR" sz="1200" dirty="0"/>
              <a:t>Primeiro calculamos considerando a camada de saída</a:t>
            </a:r>
          </a:p>
          <a:p>
            <a:r>
              <a:rPr lang="pt-BR" sz="1200" dirty="0"/>
              <a:t>Depois calculamos o delta da camada escondida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 Por fim teremos o gradiente que irá indicar a direção que iremos seguir. Se iremos aumentar ou diminuir os pesos.</a:t>
            </a:r>
          </a:p>
        </p:txBody>
      </p:sp>
    </p:spTree>
    <p:extLst>
      <p:ext uri="{BB962C8B-B14F-4D97-AF65-F5344CB8AC3E}">
        <p14:creationId xmlns:p14="http://schemas.microsoft.com/office/powerpoint/2010/main" val="761805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9AD968-1EC2-4739-BBD7-6812DBABE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Delta camada saída</a:t>
            </a:r>
          </a:p>
        </p:txBody>
      </p:sp>
    </p:spTree>
    <p:extLst>
      <p:ext uri="{BB962C8B-B14F-4D97-AF65-F5344CB8AC3E}">
        <p14:creationId xmlns:p14="http://schemas.microsoft.com/office/powerpoint/2010/main" val="3002354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4325" y="-23755"/>
            <a:ext cx="10515600" cy="1325563"/>
          </a:xfrm>
        </p:spPr>
        <p:txBody>
          <a:bodyPr/>
          <a:lstStyle/>
          <a:p>
            <a:r>
              <a:rPr lang="pt-BR" dirty="0"/>
              <a:t>Delta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Saída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" t="273"/>
          <a:stretch/>
        </p:blipFill>
        <p:spPr>
          <a:xfrm>
            <a:off x="-1" y="945078"/>
            <a:ext cx="10537371" cy="591292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082484" y="3618239"/>
            <a:ext cx="290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d=y*(1-y)</a:t>
            </a:r>
          </a:p>
          <a:p>
            <a:endParaRPr lang="pt-BR" dirty="0"/>
          </a:p>
          <a:p>
            <a:r>
              <a:rPr lang="pt-BR" dirty="0"/>
              <a:t>d=0,406*(1-0,406)=0,241164</a:t>
            </a:r>
          </a:p>
        </p:txBody>
      </p:sp>
    </p:spTree>
    <p:extLst>
      <p:ext uri="{BB962C8B-B14F-4D97-AF65-F5344CB8AC3E}">
        <p14:creationId xmlns:p14="http://schemas.microsoft.com/office/powerpoint/2010/main" val="3844116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7333"/>
            <a:ext cx="12122331" cy="67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 modelo neural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66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205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033"/>
            <a:ext cx="12192000" cy="682996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027818" y="2525485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Soma=0,395*(-0,017)+0,323*(-0,893)+0,277*0,148</a:t>
            </a:r>
          </a:p>
        </p:txBody>
      </p:sp>
    </p:spTree>
    <p:extLst>
      <p:ext uri="{BB962C8B-B14F-4D97-AF65-F5344CB8AC3E}">
        <p14:creationId xmlns:p14="http://schemas.microsoft.com/office/powerpoint/2010/main" val="456309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7851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027817" y="2525485"/>
            <a:ext cx="565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Soma=0,483*(-0,017)+0,211*(-0,893)+0,193*0,148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056150" y="5054542"/>
            <a:ext cx="4450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derivada_sigmoid</a:t>
            </a:r>
            <a:r>
              <a:rPr lang="pt-BR" dirty="0"/>
              <a:t>=y*(1-y)</a:t>
            </a:r>
          </a:p>
          <a:p>
            <a:endParaRPr lang="pt-BR" dirty="0"/>
          </a:p>
          <a:p>
            <a:r>
              <a:rPr lang="pt-BR" dirty="0" err="1"/>
              <a:t>derivada_sigmoid</a:t>
            </a:r>
            <a:r>
              <a:rPr lang="pt-BR" dirty="0"/>
              <a:t>=0,458*(1-0,458)=0,248236</a:t>
            </a:r>
          </a:p>
        </p:txBody>
      </p:sp>
    </p:spTree>
    <p:extLst>
      <p:ext uri="{BB962C8B-B14F-4D97-AF65-F5344CB8AC3E}">
        <p14:creationId xmlns:p14="http://schemas.microsoft.com/office/powerpoint/2010/main" val="2601268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4CDB7-A374-4FE1-9B8C-609E36311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Delta camada escondida</a:t>
            </a:r>
          </a:p>
        </p:txBody>
      </p:sp>
    </p:spTree>
    <p:extLst>
      <p:ext uri="{BB962C8B-B14F-4D97-AF65-F5344CB8AC3E}">
        <p14:creationId xmlns:p14="http://schemas.microsoft.com/office/powerpoint/2010/main" val="2007870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075" y="0"/>
            <a:ext cx="10515600" cy="1325563"/>
          </a:xfrm>
        </p:spPr>
        <p:txBody>
          <a:bodyPr/>
          <a:lstStyle/>
          <a:p>
            <a:r>
              <a:rPr lang="pt-BR" dirty="0"/>
              <a:t>Delta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Escondida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4" r="368" b="-1"/>
          <a:stretch/>
        </p:blipFill>
        <p:spPr>
          <a:xfrm>
            <a:off x="-20782" y="1132995"/>
            <a:ext cx="10232571" cy="572500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198757" y="1446538"/>
            <a:ext cx="2787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d=y*(1-y)</a:t>
            </a:r>
          </a:p>
          <a:p>
            <a:endParaRPr lang="pt-BR" dirty="0"/>
          </a:p>
          <a:p>
            <a:r>
              <a:rPr lang="pt-BR" dirty="0"/>
              <a:t>d=0,5*(1-0,5)=0,5*0,5=0,25</a:t>
            </a:r>
          </a:p>
        </p:txBody>
      </p:sp>
    </p:spTree>
    <p:extLst>
      <p:ext uri="{BB962C8B-B14F-4D97-AF65-F5344CB8AC3E}">
        <p14:creationId xmlns:p14="http://schemas.microsoft.com/office/powerpoint/2010/main" val="2673126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60"/>
            <a:ext cx="12123078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3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804"/>
            <a:ext cx="12192000" cy="683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81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0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16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3840"/>
            <a:ext cx="11451830" cy="661416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362182" y="5486400"/>
            <a:ext cx="8443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Momento que pode ser utilizado para acelerar a descida do gradiente. Pode acelerar um pouco para encontrar o mínimo global. Muito utilizado pela descida do gradiente estocástico. O </a:t>
            </a:r>
            <a:r>
              <a:rPr lang="pt-BR" sz="1600" dirty="0" err="1"/>
              <a:t>otimizador</a:t>
            </a:r>
            <a:r>
              <a:rPr lang="pt-BR" sz="1600" dirty="0"/>
              <a:t> Adam não usa momento. Momento é muito utilizado na descida do gradiente estocástica</a:t>
            </a:r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1236617" y="1672046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>
            <a:off x="1158240" y="2007326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1079863" y="2342606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1310641" y="1741714"/>
            <a:ext cx="178525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1119051" y="2499359"/>
            <a:ext cx="178525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977537" y="2708364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750808" y="1191680"/>
            <a:ext cx="111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Momento</a:t>
            </a:r>
          </a:p>
        </p:txBody>
      </p:sp>
    </p:spTree>
    <p:extLst>
      <p:ext uri="{BB962C8B-B14F-4D97-AF65-F5344CB8AC3E}">
        <p14:creationId xmlns:p14="http://schemas.microsoft.com/office/powerpoint/2010/main" val="5353230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Taxa de aprendizagem (</a:t>
            </a:r>
            <a:r>
              <a:rPr lang="pt-BR" sz="3600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learning</a:t>
            </a:r>
            <a:r>
              <a:rPr lang="pt-BR" sz="3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 rate)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Define quão rápido o algoritmo vai aprender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Alto: a convergência é rápida mas pode perde o mínimo global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Baixo: será mais lento mas tem mais chances de chegar no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mínimo global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Momento (momentum)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Escapar de mínimos locais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(nem sempre funciona)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Define o quão confiável é a última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alteração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Alto: aumenta a velocidade da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 convergência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Baixo: pode evitar mínimos locais</a:t>
            </a:r>
          </a:p>
          <a:p>
            <a:pPr marL="0" indent="0">
              <a:buNone/>
            </a:pPr>
            <a:r>
              <a:rPr lang="pt-BR" sz="36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/>
              <a:t>Batch </a:t>
            </a:r>
            <a:r>
              <a:rPr lang="pt-BR" sz="3600" dirty="0" err="1"/>
              <a:t>size</a:t>
            </a:r>
            <a:r>
              <a:rPr lang="pt-BR" sz="3600" dirty="0"/>
              <a:t> (tamanho do lote)</a:t>
            </a:r>
          </a:p>
          <a:p>
            <a:pPr marL="0" indent="0">
              <a:buNone/>
            </a:pPr>
            <a:r>
              <a:rPr lang="pt-BR" sz="36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 err="1"/>
              <a:t>Epochs</a:t>
            </a:r>
            <a:r>
              <a:rPr lang="pt-BR" sz="3600" dirty="0"/>
              <a:t> (épocas)</a:t>
            </a:r>
            <a:endParaRPr lang="pt-BR" sz="3600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36" y="3609431"/>
            <a:ext cx="45434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01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i="1" dirty="0" err="1">
                <a:solidFill>
                  <a:srgbClr val="00B050"/>
                </a:solidFill>
              </a:rPr>
              <a:t>Backpropagation</a:t>
            </a:r>
            <a:r>
              <a:rPr lang="pt-BR" sz="4000" i="1" dirty="0">
                <a:solidFill>
                  <a:srgbClr val="00B050"/>
                </a:solidFill>
              </a:rPr>
              <a:t> </a:t>
            </a:r>
            <a:r>
              <a:rPr lang="pt-BR" sz="4000" dirty="0"/>
              <a:t>(parâmetros de aprendizado)</a:t>
            </a:r>
            <a:endParaRPr lang="pt-BR" sz="4000" dirty="0">
              <a:solidFill>
                <a:srgbClr val="00B05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algoritmos </a:t>
            </a:r>
            <a:r>
              <a:rPr lang="pt-BR" i="1" dirty="0"/>
              <a:t> </a:t>
            </a:r>
            <a:r>
              <a:rPr lang="pt-BR" i="1" dirty="0" err="1"/>
              <a:t>backpropagation</a:t>
            </a:r>
            <a:r>
              <a:rPr lang="pt-BR" i="1" dirty="0"/>
              <a:t> </a:t>
            </a:r>
            <a:r>
              <a:rPr lang="pt-BR" dirty="0"/>
              <a:t>através de um processo iterativo de ajuste dos pesos, seguindo uma trajetória de movimento sobre a superfície de erro no espaço de pesos sinápticos, a qual, a cada instante, segue a direção de minimização do erro, podendo chegar ao mínimo global.  Alguns parâmetros que influenciam o desempenho do processo de aprendizagem são </a:t>
            </a:r>
            <a:r>
              <a:rPr lang="pt-BR" i="1" dirty="0"/>
              <a:t>Taxa de Aprendizagem</a:t>
            </a:r>
            <a:r>
              <a:rPr lang="pt-BR" dirty="0"/>
              <a:t> e </a:t>
            </a:r>
            <a:r>
              <a:rPr lang="pt-BR" i="1" dirty="0"/>
              <a:t> Termo de Momentum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36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50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36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897" y="296091"/>
            <a:ext cx="10543903" cy="5880872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Para aumentar a taxa de aprendizagem sem levar em consideração a oscilação durante a execução do algoritmos </a:t>
            </a:r>
            <a:r>
              <a:rPr lang="pt-BR" i="1" dirty="0" err="1"/>
              <a:t>backpropagation</a:t>
            </a:r>
            <a:r>
              <a:rPr lang="pt-BR" dirty="0"/>
              <a:t> fazemos uma modificação na equação para incluir o termo </a:t>
            </a:r>
            <a:r>
              <a:rPr lang="pt-BR" i="1" dirty="0"/>
              <a:t>momentum</a:t>
            </a:r>
            <a:r>
              <a:rPr lang="pt-BR" dirty="0"/>
              <a:t>, o qual determina as mudanças passadas dos erros. Deste modo, o termo momentum leva em consideração o efeito das mudanças anteriores dos pesos na direção do movimento atual dos pesos. 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23" y="2759922"/>
            <a:ext cx="5399178" cy="40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16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2573905"/>
            <a:ext cx="5753100" cy="30289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3905"/>
            <a:ext cx="57721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58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4D9633-9288-4EB3-B4BD-565184E71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Ajuste dos pesos da camada oculta para a camada de saída</a:t>
            </a:r>
          </a:p>
        </p:txBody>
      </p:sp>
    </p:spTree>
    <p:extLst>
      <p:ext uri="{BB962C8B-B14F-4D97-AF65-F5344CB8AC3E}">
        <p14:creationId xmlns:p14="http://schemas.microsoft.com/office/powerpoint/2010/main" val="1910347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1325563"/>
          </a:xfrm>
        </p:spPr>
        <p:txBody>
          <a:bodyPr/>
          <a:lstStyle/>
          <a:p>
            <a:r>
              <a:rPr lang="pt-BR" dirty="0"/>
              <a:t>Ajuste dos pesos da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oculta </a:t>
            </a:r>
            <a:r>
              <a:rPr lang="pt-BR" dirty="0"/>
              <a:t>para 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de saída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28028"/>
            <a:ext cx="9831977" cy="552997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483369" y="5959514"/>
            <a:ext cx="2697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</a:rPr>
              <a:t>Vamos neste slide calcular apenas </a:t>
            </a:r>
          </a:p>
          <a:p>
            <a:r>
              <a:rPr lang="pt-BR" sz="1400" dirty="0">
                <a:solidFill>
                  <a:srgbClr val="FF0000"/>
                </a:solidFill>
              </a:rPr>
              <a:t>entrada*delta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8637477" y="3075620"/>
            <a:ext cx="3091543" cy="87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8623370" y="3538531"/>
            <a:ext cx="3065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7345681" y="1368354"/>
            <a:ext cx="258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Volta para atualizar pesos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3712067"/>
            <a:ext cx="3838550" cy="134372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586727" y="3075620"/>
            <a:ext cx="346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Feed</a:t>
            </a:r>
            <a:r>
              <a:rPr lang="pt-BR" dirty="0"/>
              <a:t> </a:t>
            </a:r>
            <a:r>
              <a:rPr lang="pt-BR" dirty="0" err="1"/>
              <a:t>foward</a:t>
            </a:r>
            <a:r>
              <a:rPr lang="pt-BR" dirty="0"/>
              <a:t> e vai até calcular erro </a:t>
            </a:r>
          </a:p>
        </p:txBody>
      </p:sp>
    </p:spTree>
    <p:extLst>
      <p:ext uri="{BB962C8B-B14F-4D97-AF65-F5344CB8AC3E}">
        <p14:creationId xmlns:p14="http://schemas.microsoft.com/office/powerpoint/2010/main" val="41573424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377"/>
            <a:ext cx="12166453" cy="67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6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669"/>
            <a:ext cx="12216950" cy="67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588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" r="596" b="1"/>
          <a:stretch/>
        </p:blipFill>
        <p:spPr>
          <a:xfrm>
            <a:off x="0" y="200297"/>
            <a:ext cx="11885358" cy="665770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9936480" y="200297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Peso atual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936480" y="3257005"/>
            <a:ext cx="164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Peso atualizado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326777" y="3626337"/>
            <a:ext cx="254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Concluída atualização </a:t>
            </a:r>
          </a:p>
          <a:p>
            <a:r>
              <a:rPr lang="pt-BR" sz="1600" dirty="0"/>
              <a:t>Dos pesos da camada </a:t>
            </a:r>
          </a:p>
          <a:p>
            <a:r>
              <a:rPr lang="pt-BR" sz="1600" dirty="0"/>
              <a:t>oculta para camada de saída</a:t>
            </a:r>
          </a:p>
        </p:txBody>
      </p:sp>
    </p:spTree>
    <p:extLst>
      <p:ext uri="{BB962C8B-B14F-4D97-AF65-F5344CB8AC3E}">
        <p14:creationId xmlns:p14="http://schemas.microsoft.com/office/powerpoint/2010/main" val="40710973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4D9633-9288-4EB3-B4BD-565184E71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Ajuste dos pesos da camada de entrada para a camada oculta</a:t>
            </a:r>
          </a:p>
        </p:txBody>
      </p:sp>
    </p:spTree>
    <p:extLst>
      <p:ext uri="{BB962C8B-B14F-4D97-AF65-F5344CB8AC3E}">
        <p14:creationId xmlns:p14="http://schemas.microsoft.com/office/powerpoint/2010/main" val="28627368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Ajuste dos pesos da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de entrada</a:t>
            </a:r>
            <a:r>
              <a:rPr lang="pt-BR" dirty="0"/>
              <a:t> para a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camada oculta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1082"/>
            <a:ext cx="10067109" cy="56569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836436" y="1959426"/>
            <a:ext cx="368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calcular apenas entrada*delta</a:t>
            </a:r>
          </a:p>
        </p:txBody>
      </p:sp>
    </p:spTree>
    <p:extLst>
      <p:ext uri="{BB962C8B-B14F-4D97-AF65-F5344CB8AC3E}">
        <p14:creationId xmlns:p14="http://schemas.microsoft.com/office/powerpoint/2010/main" val="4092319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37850"/>
            <a:ext cx="12087498" cy="68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4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600" cy="462912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limitação já conhecida foi destacada em um livro de </a:t>
            </a:r>
            <a:r>
              <a:rPr lang="pt-BR" dirty="0" err="1"/>
              <a:t>Minsky</a:t>
            </a:r>
            <a:r>
              <a:rPr lang="pt-BR" dirty="0"/>
              <a:t> e </a:t>
            </a:r>
            <a:r>
              <a:rPr lang="pt-BR" dirty="0" err="1"/>
              <a:t>Papert</a:t>
            </a:r>
            <a:r>
              <a:rPr lang="pt-BR" dirty="0"/>
              <a:t>:</a:t>
            </a:r>
          </a:p>
          <a:p>
            <a:r>
              <a:rPr lang="pt-BR" dirty="0" err="1"/>
              <a:t>Perceptrons</a:t>
            </a:r>
            <a:r>
              <a:rPr lang="pt-BR" dirty="0"/>
              <a:t> só aprendem funções lineares, ou seja retas</a:t>
            </a:r>
          </a:p>
        </p:txBody>
      </p:sp>
    </p:spTree>
    <p:extLst>
      <p:ext uri="{BB962C8B-B14F-4D97-AF65-F5344CB8AC3E}">
        <p14:creationId xmlns:p14="http://schemas.microsoft.com/office/powerpoint/2010/main" val="2822169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61"/>
            <a:ext cx="12127457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403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036"/>
            <a:ext cx="12009120" cy="681296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376162" y="1524000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Pesos originais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6137" y="5220789"/>
            <a:ext cx="319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Depois da atualização dos pesos</a:t>
            </a:r>
          </a:p>
        </p:txBody>
      </p:sp>
    </p:spTree>
    <p:extLst>
      <p:ext uri="{BB962C8B-B14F-4D97-AF65-F5344CB8AC3E}">
        <p14:creationId xmlns:p14="http://schemas.microsoft.com/office/powerpoint/2010/main" val="203190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794"/>
            <a:ext cx="12188414" cy="676220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74563" y="3209052"/>
            <a:ext cx="47687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/>
          </a:p>
          <a:p>
            <a:r>
              <a:rPr lang="pt-BR" sz="2000" dirty="0"/>
              <a:t>Maioria das bibliotecas de redes neurais vem com a unidade de Bias implementada e é algo transparente que não precisamos implementar.</a:t>
            </a:r>
          </a:p>
        </p:txBody>
      </p:sp>
    </p:spTree>
    <p:extLst>
      <p:ext uri="{BB962C8B-B14F-4D97-AF65-F5344CB8AC3E}">
        <p14:creationId xmlns:p14="http://schemas.microsoft.com/office/powerpoint/2010/main" val="33393027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20431"/>
            <a:ext cx="11913327" cy="66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82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210"/>
            <a:ext cx="11887200" cy="66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858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729"/>
            <a:ext cx="11878491" cy="67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772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544"/>
            <a:ext cx="12192000" cy="68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385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4" r="1104" b="-1"/>
          <a:stretch/>
        </p:blipFill>
        <p:spPr>
          <a:xfrm>
            <a:off x="-1" y="78377"/>
            <a:ext cx="12098409" cy="67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86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92853"/>
            <a:ext cx="11956869" cy="66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3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648" b="1260"/>
          <a:stretch/>
        </p:blipFill>
        <p:spPr>
          <a:xfrm>
            <a:off x="-1" y="150419"/>
            <a:ext cx="11878491" cy="670758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524101" y="305864"/>
            <a:ext cx="2830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200" i="1" dirty="0">
                <a:solidFill>
                  <a:srgbClr val="666666"/>
                </a:solidFill>
                <a:latin typeface="Roboto"/>
              </a:rPr>
              <a:t>O número de neurônios escondidos deve estar entre o tamanho da camada de entrada e o da camada de saída.</a:t>
            </a:r>
            <a:r>
              <a:rPr lang="pt-BR" sz="1200" dirty="0">
                <a:solidFill>
                  <a:srgbClr val="666666"/>
                </a:solidFill>
                <a:latin typeface="Roboto"/>
              </a:rPr>
              <a:t> Usar o número médio entre as duas camadas é uma boa opção</a:t>
            </a:r>
            <a:br>
              <a:rPr lang="pt-BR" sz="1200" dirty="0"/>
            </a:b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0020522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38415</TotalTime>
  <Words>2426</Words>
  <Application>Microsoft Office PowerPoint</Application>
  <PresentationFormat>Widescreen</PresentationFormat>
  <Paragraphs>366</Paragraphs>
  <Slides>107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107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Lucida Sans Unicode</vt:lpstr>
      <vt:lpstr>Roboto</vt:lpstr>
      <vt:lpstr>Verdana</vt:lpstr>
      <vt:lpstr>Wingdings 3</vt:lpstr>
      <vt:lpstr>Tema do Office</vt:lpstr>
      <vt:lpstr>Introdução a Deep Learning   Pós-graduação em Ciência de Dados e Machine Learning </vt:lpstr>
      <vt:lpstr>História das RNA</vt:lpstr>
      <vt:lpstr>Analogia com o cérebro humano</vt:lpstr>
      <vt:lpstr>Analogia com o cérebro humano</vt:lpstr>
      <vt:lpstr>Analogia com o cérebro humano</vt:lpstr>
      <vt:lpstr>Primeiro modelo neural</vt:lpstr>
      <vt:lpstr>Primeiro modelo neural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Deep Learning</vt:lpstr>
      <vt:lpstr>Apresentação do PowerPoint</vt:lpstr>
      <vt:lpstr>Redes Neurais</vt:lpstr>
      <vt:lpstr>Redes Neurais</vt:lpstr>
      <vt:lpstr>Redes Neurais</vt:lpstr>
      <vt:lpstr>Redes Neurais - Neurônio</vt:lpstr>
      <vt:lpstr>Redes Neurais - Neurônio</vt:lpstr>
      <vt:lpstr>Redes Neurais</vt:lpstr>
      <vt:lpstr>Redes Neurais</vt:lpstr>
      <vt:lpstr>Step function</vt:lpstr>
      <vt:lpstr>Neurônio Artificial</vt:lpstr>
      <vt:lpstr>Neurônio Artificial</vt:lpstr>
      <vt:lpstr>Classificação</vt:lpstr>
      <vt:lpstr>Ajuste dos pesos Operador E (and)</vt:lpstr>
      <vt:lpstr>Apresentação do PowerPoint</vt:lpstr>
      <vt:lpstr>Erro</vt:lpstr>
      <vt:lpstr>Apresentação do PowerPoint</vt:lpstr>
      <vt:lpstr>Apresentação do PowerPoint</vt:lpstr>
      <vt:lpstr>Apresentação do PowerPoint</vt:lpstr>
      <vt:lpstr>Redes Neurais Multicamadas (multilayer perceptron)</vt:lpstr>
      <vt:lpstr>Redes Neurais Multicamadas (multilayer perceptron)</vt:lpstr>
      <vt:lpstr>Redes Neurais Multicamadas (multilayer perceptron)</vt:lpstr>
      <vt:lpstr>Redes Neurais</vt:lpstr>
      <vt:lpstr>As principais funções de ativação</vt:lpstr>
      <vt:lpstr>Linear</vt:lpstr>
      <vt:lpstr>Softmax</vt:lpstr>
      <vt:lpstr>Step fuction (função degrau)</vt:lpstr>
      <vt:lpstr>Sigmoid function (função sigmoide)</vt:lpstr>
      <vt:lpstr>Hyperbolic tanget (função tangente hiperbólica)</vt:lpstr>
      <vt:lpstr>ReLU (rectified linear units)</vt:lpstr>
      <vt:lpstr>Funções de ativações</vt:lpstr>
      <vt:lpstr>Funções de ativações</vt:lpstr>
      <vt:lpstr>Cálculos camada entrada para camada oculta</vt:lpstr>
      <vt:lpstr>Operador XOR</vt:lpstr>
      <vt:lpstr>Cálculos camada entrada para camada oculta</vt:lpstr>
      <vt:lpstr>Apresentação do PowerPoint</vt:lpstr>
      <vt:lpstr>Apresentação do PowerPoint</vt:lpstr>
      <vt:lpstr>Apresentação do PowerPoint</vt:lpstr>
      <vt:lpstr>Apresentação do PowerPoint</vt:lpstr>
      <vt:lpstr>Cálculos camada oculta para camada de saída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Gradiente</vt:lpstr>
      <vt:lpstr>Apresentação do PowerPoint</vt:lpstr>
      <vt:lpstr>Apresentação do PowerPoint</vt:lpstr>
      <vt:lpstr>Apresentação do PowerPoint</vt:lpstr>
      <vt:lpstr>Delta camada saída</vt:lpstr>
      <vt:lpstr>Delta Camada Saída</vt:lpstr>
      <vt:lpstr>Apresentação do PowerPoint</vt:lpstr>
      <vt:lpstr>Apresentação do PowerPoint</vt:lpstr>
      <vt:lpstr>Apresentação do PowerPoint</vt:lpstr>
      <vt:lpstr>Delta camada escondida</vt:lpstr>
      <vt:lpstr>Delta Camada Escondida</vt:lpstr>
      <vt:lpstr>Apresentação do PowerPoint</vt:lpstr>
      <vt:lpstr>Apresentação do PowerPoint</vt:lpstr>
      <vt:lpstr>Apresentação do PowerPoint</vt:lpstr>
      <vt:lpstr>Apresentação do PowerPoint</vt:lpstr>
      <vt:lpstr>Parâmetros</vt:lpstr>
      <vt:lpstr>Backpropagation (parâmetros de aprendizado)</vt:lpstr>
      <vt:lpstr>Apresentação do PowerPoint</vt:lpstr>
      <vt:lpstr>Apresentação do PowerPoint</vt:lpstr>
      <vt:lpstr>Ajuste dos pesos da camada oculta para a camada de saída</vt:lpstr>
      <vt:lpstr>Ajuste dos pesos da camada oculta para a camada de saída</vt:lpstr>
      <vt:lpstr>Apresentação do PowerPoint</vt:lpstr>
      <vt:lpstr>Apresentação do PowerPoint</vt:lpstr>
      <vt:lpstr>Apresentação do PowerPoint</vt:lpstr>
      <vt:lpstr>Ajuste dos pesos da camada de entrada para a camada oculta</vt:lpstr>
      <vt:lpstr>Ajuste dos pesos da camada de entrada para a camada oculta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Aprendizagem de Máquina  Aula 03</dc:title>
  <dc:creator>William Roberto Malvezzi</dc:creator>
  <cp:lastModifiedBy>Andre Juan Costa Vieira</cp:lastModifiedBy>
  <cp:revision>317</cp:revision>
  <dcterms:created xsi:type="dcterms:W3CDTF">2018-07-24T20:25:12Z</dcterms:created>
  <dcterms:modified xsi:type="dcterms:W3CDTF">2022-03-05T01:08:40Z</dcterms:modified>
</cp:coreProperties>
</file>